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65" r:id="rId2"/>
    <p:sldId id="266" r:id="rId3"/>
    <p:sldId id="268" r:id="rId4"/>
    <p:sldId id="267" r:id="rId5"/>
    <p:sldId id="260" r:id="rId6"/>
    <p:sldId id="261" r:id="rId7"/>
    <p:sldId id="262" r:id="rId8"/>
    <p:sldId id="269" r:id="rId9"/>
    <p:sldId id="270" r:id="rId10"/>
    <p:sldId id="271" r:id="rId11"/>
    <p:sldId id="263" r:id="rId12"/>
    <p:sldId id="273" r:id="rId13"/>
    <p:sldId id="272" r:id="rId14"/>
    <p:sldId id="275" r:id="rId15"/>
    <p:sldId id="276" r:id="rId16"/>
    <p:sldId id="274" r:id="rId17"/>
    <p:sldId id="256" r:id="rId18"/>
    <p:sldId id="259" r:id="rId19"/>
    <p:sldId id="258" r:id="rId20"/>
    <p:sldId id="257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47B"/>
    <a:srgbClr val="230C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06D442-C824-4853-95B0-F58FCEF7BD82}" type="datetimeFigureOut">
              <a:rPr lang="en-GB" smtClean="0"/>
              <a:t>28/09/2015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4011C-A636-48D5-9893-343CDEDBD836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4196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74011C-A636-48D5-9893-343CDEDBD83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8079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74011C-A636-48D5-9893-343CDEDBD83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07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74011C-A636-48D5-9893-343CDEDBD83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7729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C384D-2BEA-413D-B134-D22C562A88E9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5951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2FD54-CB2F-4D7C-AB76-73D1DD26E74E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1668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E805D-27B2-4071-B699-314948B8F456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2225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6912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8D81D-031E-4126-BB4D-1EB8ABE28180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4100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00EA6-DF3C-428C-ABA6-642706480410}" type="datetime1">
              <a:rPr lang="de-DE" smtClean="0"/>
              <a:t>28.09.2015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6924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5C134-5FD0-4374-B074-890C0A47D40A}" type="datetime1">
              <a:rPr lang="de-DE" smtClean="0"/>
              <a:t>28.09.2015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398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2C76-E4F7-44B4-81A1-0136850CAF91}" type="datetime1">
              <a:rPr lang="de-DE" smtClean="0"/>
              <a:t>28.09.2015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131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3F6BA-33A9-4057-9965-839399ACF2D3}" type="datetime1">
              <a:rPr lang="de-DE" smtClean="0"/>
              <a:t>28.09.2015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8243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F27D5-D477-4859-B268-79A7293CFD2A}" type="datetime1">
              <a:rPr lang="de-DE" smtClean="0"/>
              <a:t>28.09.2015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3277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0DE8-04D3-4A44-A1EC-4D088E28F25C}" type="datetime1">
              <a:rPr lang="de-DE" smtClean="0"/>
              <a:t>28.09.2015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61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44000">
              <a:schemeClr val="accent1"/>
            </a:gs>
            <a:gs pos="100000">
              <a:srgbClr val="09247B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3CAB6-6B45-4C16-A1E0-D4C43E4FD9C2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2968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92195" y="100871"/>
            <a:ext cx="9144000" cy="2387600"/>
          </a:xfrm>
        </p:spPr>
        <p:txBody>
          <a:bodyPr/>
          <a:lstStyle/>
          <a:p>
            <a:r>
              <a:rPr lang="en-GB" dirty="0" smtClean="0"/>
              <a:t>Discussion talk at the seminar days 2015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92194" y="3099529"/>
            <a:ext cx="9794789" cy="2419821"/>
          </a:xfrm>
        </p:spPr>
        <p:txBody>
          <a:bodyPr>
            <a:normAutofit/>
          </a:bodyPr>
          <a:lstStyle/>
          <a:p>
            <a:endParaRPr lang="en-GB" dirty="0"/>
          </a:p>
          <a:p>
            <a:r>
              <a:rPr lang="en-GB" sz="2800" dirty="0"/>
              <a:t> Experimental characterization and optimization of a high- </a:t>
            </a:r>
          </a:p>
          <a:p>
            <a:r>
              <a:rPr lang="en-GB" sz="2800" dirty="0"/>
              <a:t>resolution x-ray grating interferometer setup with respect </a:t>
            </a:r>
          </a:p>
          <a:p>
            <a:r>
              <a:rPr lang="en-GB" sz="2800" dirty="0"/>
              <a:t>to material research. </a:t>
            </a:r>
            <a:r>
              <a:rPr lang="en-GB" dirty="0"/>
              <a:t>	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BCA96-0C37-4B8F-ACE2-887F3A31C75E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1</a:t>
            </a:fld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466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2438" y="198675"/>
            <a:ext cx="9881362" cy="104978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+mn-lt"/>
              </a:rPr>
              <a:t>Measurement of the source size using a resolution target</a:t>
            </a:r>
            <a:endParaRPr lang="en-GB" sz="3200" dirty="0">
              <a:latin typeface="+mn-lt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10</a:t>
            </a:fld>
            <a:endParaRPr lang="de-DE">
              <a:solidFill>
                <a:schemeClr val="bg1"/>
              </a:solidFill>
            </a:endParaRPr>
          </a:p>
        </p:txBody>
      </p:sp>
      <p:pic>
        <p:nvPicPr>
          <p:cNvPr id="11" name="Inhaltsplatzhalter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03" y="259248"/>
            <a:ext cx="848477" cy="5980708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780" y="2337331"/>
            <a:ext cx="5429187" cy="3897829"/>
          </a:xfrm>
          <a:prstGeom prst="rect">
            <a:avLst/>
          </a:prstGeom>
        </p:spPr>
      </p:pic>
      <p:pic>
        <p:nvPicPr>
          <p:cNvPr id="13" name="Inhaltsplatzhalter 12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967" y="2334508"/>
            <a:ext cx="5100852" cy="3900652"/>
          </a:xfrm>
        </p:spPr>
      </p:pic>
      <p:sp>
        <p:nvSpPr>
          <p:cNvPr id="14" name="Textfeld 13"/>
          <p:cNvSpPr txBox="1"/>
          <p:nvPr/>
        </p:nvSpPr>
        <p:spPr>
          <a:xfrm>
            <a:off x="1136582" y="1169907"/>
            <a:ext cx="48896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Left: Stitched image of the complete resolution target for 3 Watt input-power.</a:t>
            </a:r>
          </a:p>
          <a:p>
            <a:r>
              <a:rPr lang="en-GB" dirty="0" smtClean="0"/>
              <a:t>Below: Projection of the resolution target lines retrieving the contrast.</a:t>
            </a:r>
            <a:endParaRPr lang="en-GB" dirty="0"/>
          </a:p>
        </p:txBody>
      </p:sp>
      <p:sp>
        <p:nvSpPr>
          <p:cNvPr id="15" name="Textfeld 14"/>
          <p:cNvSpPr txBox="1"/>
          <p:nvPr/>
        </p:nvSpPr>
        <p:spPr>
          <a:xfrm>
            <a:off x="7122963" y="1498606"/>
            <a:ext cx="39848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Retrieved MTF’s of the resolution target for different powers at 60 </a:t>
            </a:r>
            <a:r>
              <a:rPr lang="en-GB" dirty="0" err="1" smtClean="0"/>
              <a:t>kVp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3765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9786D-7F83-4C1B-8107-783D71969447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11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1007444" y="134119"/>
            <a:ext cx="10346356" cy="104978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+mn-lt"/>
              </a:rPr>
              <a:t>Measurement of the source spectrum for different energies</a:t>
            </a:r>
            <a:endParaRPr lang="en-GB" sz="3200" dirty="0">
              <a:latin typeface="+mn-lt"/>
            </a:endParaRP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70" y="1704307"/>
            <a:ext cx="5916468" cy="4437351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7" y="1704307"/>
            <a:ext cx="5916468" cy="4437351"/>
          </a:xfrm>
          <a:prstGeom prst="rect">
            <a:avLst/>
          </a:prstGeom>
        </p:spPr>
      </p:pic>
      <p:sp>
        <p:nvSpPr>
          <p:cNvPr id="16" name="Textfeld 15"/>
          <p:cNvSpPr txBox="1"/>
          <p:nvPr/>
        </p:nvSpPr>
        <p:spPr>
          <a:xfrm>
            <a:off x="1007444" y="1549667"/>
            <a:ext cx="4758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3950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9786D-7F83-4C1B-8107-783D71969447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12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1007444" y="134119"/>
            <a:ext cx="10346356" cy="104978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+mn-lt"/>
              </a:rPr>
              <a:t>Energy resolved stepping and energy visibility map </a:t>
            </a:r>
            <a:endParaRPr lang="en-GB" sz="3200" dirty="0">
              <a:latin typeface="+mn-lt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838200" y="1066967"/>
            <a:ext cx="4758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Measurement of the phase stepping over a complete period at 100kVp and 10 watts. The counting time: 300s with the </a:t>
            </a:r>
            <a:r>
              <a:rPr lang="en-GB" dirty="0" err="1" smtClean="0"/>
              <a:t>CdTe</a:t>
            </a:r>
            <a:r>
              <a:rPr lang="en-GB" dirty="0" smtClean="0"/>
              <a:t> </a:t>
            </a:r>
            <a:r>
              <a:rPr lang="en-GB" dirty="0" err="1" smtClean="0"/>
              <a:t>amptec</a:t>
            </a:r>
            <a:r>
              <a:rPr lang="en-GB" dirty="0" smtClean="0"/>
              <a:t>.</a:t>
            </a:r>
            <a:endParaRPr lang="en-GB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91" y="2136809"/>
            <a:ext cx="5536220" cy="4152165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011" y="2133832"/>
            <a:ext cx="5540051" cy="415503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7016817" y="1335779"/>
            <a:ext cx="433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Corresponding energy visibility map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497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51421" y="320675"/>
            <a:ext cx="3647173" cy="1325563"/>
          </a:xfrm>
        </p:spPr>
        <p:txBody>
          <a:bodyPr/>
          <a:lstStyle/>
          <a:p>
            <a:r>
              <a:rPr lang="en-GB" dirty="0" smtClean="0"/>
              <a:t>Further results 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Comparison of different phase grating setups as well as pure absorption grating setups, with respect to visibility, phase shift and sensitivity.</a:t>
            </a:r>
          </a:p>
          <a:p>
            <a:r>
              <a:rPr lang="en-GB" dirty="0" smtClean="0"/>
              <a:t>Stepping without a mechanical stepper, instead whit the bending coils of the </a:t>
            </a:r>
            <a:r>
              <a:rPr lang="en-GB" dirty="0" smtClean="0"/>
              <a:t>source</a:t>
            </a:r>
            <a:endParaRPr lang="en-GB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934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77530" y="323936"/>
            <a:ext cx="6938319" cy="541037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+mn-lt"/>
              </a:rPr>
              <a:t>Stepping with the source deflection coils</a:t>
            </a:r>
            <a:endParaRPr lang="en-GB" sz="3200" dirty="0">
              <a:latin typeface="+mn-lt"/>
            </a:endParaRP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2" y="1278474"/>
            <a:ext cx="4078615" cy="5077876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/>
              <a:t>29.09.2015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14</a:t>
            </a:fld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109" y="3195187"/>
            <a:ext cx="7530800" cy="3090583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5457789" y="2784389"/>
            <a:ext cx="1944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AMP </a:t>
            </a:r>
            <a:endParaRPr lang="en-GB" dirty="0"/>
          </a:p>
        </p:txBody>
      </p:sp>
      <p:sp>
        <p:nvSpPr>
          <p:cNvPr id="10" name="Textfeld 9"/>
          <p:cNvSpPr txBox="1"/>
          <p:nvPr/>
        </p:nvSpPr>
        <p:spPr>
          <a:xfrm>
            <a:off x="7974935" y="2784389"/>
            <a:ext cx="732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DPC</a:t>
            </a:r>
            <a:endParaRPr lang="en-GB" dirty="0"/>
          </a:p>
        </p:txBody>
      </p:sp>
      <p:sp>
        <p:nvSpPr>
          <p:cNvPr id="11" name="Textfeld 10"/>
          <p:cNvSpPr txBox="1"/>
          <p:nvPr/>
        </p:nvSpPr>
        <p:spPr>
          <a:xfrm>
            <a:off x="10676239" y="2792765"/>
            <a:ext cx="1408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DCI</a:t>
            </a:r>
            <a:endParaRPr lang="en-GB" dirty="0"/>
          </a:p>
        </p:txBody>
      </p:sp>
      <p:sp>
        <p:nvSpPr>
          <p:cNvPr id="12" name="Textfeld 11"/>
          <p:cNvSpPr txBox="1"/>
          <p:nvPr/>
        </p:nvSpPr>
        <p:spPr>
          <a:xfrm>
            <a:off x="4405892" y="1565189"/>
            <a:ext cx="35690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Left: Processing of the deflection stepping </a:t>
            </a:r>
          </a:p>
          <a:p>
            <a:r>
              <a:rPr lang="en-GB" dirty="0" smtClean="0"/>
              <a:t>Bottom: Resulting images for the different signals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2591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51421" y="320675"/>
            <a:ext cx="3647173" cy="1325563"/>
          </a:xfrm>
        </p:spPr>
        <p:txBody>
          <a:bodyPr/>
          <a:lstStyle/>
          <a:p>
            <a:r>
              <a:rPr lang="en-GB" dirty="0" smtClean="0"/>
              <a:t>Further results 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Comparison of different phase grating setups as well as pure absorption grating setups, with respect to visibility, phase shift and sensitivity.</a:t>
            </a:r>
          </a:p>
          <a:p>
            <a:r>
              <a:rPr lang="en-GB" dirty="0" smtClean="0"/>
              <a:t>Stepping without a mechanical stepper, instead whit the bending coils of the </a:t>
            </a:r>
            <a:r>
              <a:rPr lang="en-GB" dirty="0" smtClean="0"/>
              <a:t>source</a:t>
            </a:r>
          </a:p>
          <a:p>
            <a:r>
              <a:rPr lang="en-GB" dirty="0" smtClean="0"/>
              <a:t>Different methods improving the focussing ability of the source</a:t>
            </a:r>
          </a:p>
          <a:p>
            <a:r>
              <a:rPr lang="en-GB" dirty="0" smtClean="0"/>
              <a:t>At Measurements near the source just rotate the sample out of the beam, avoiding massive vibrations of the source grating.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/>
              <a:t>29.09.2015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2470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4144" y="1558657"/>
            <a:ext cx="5966862" cy="1325563"/>
          </a:xfrm>
        </p:spPr>
        <p:txBody>
          <a:bodyPr>
            <a:normAutofit fontScale="90000"/>
          </a:bodyPr>
          <a:lstStyle/>
          <a:p>
            <a:r>
              <a:rPr lang="en-GB" sz="8800" dirty="0" smtClean="0"/>
              <a:t>Thank you for you attention! </a:t>
            </a:r>
            <a:endParaRPr lang="en-GB" sz="88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16</a:t>
            </a:fld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7492065" y="4339366"/>
            <a:ext cx="3955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/>
              <a:t>Questions?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646712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" t="3484" r="77" b="-3484"/>
          <a:stretch/>
        </p:blipFill>
        <p:spPr>
          <a:xfrm>
            <a:off x="-96367" y="0"/>
            <a:ext cx="12288367" cy="6858000"/>
          </a:xfrm>
          <a:prstGeom prst="rect">
            <a:avLst/>
          </a:prstGeom>
        </p:spPr>
      </p:pic>
      <p:cxnSp>
        <p:nvCxnSpPr>
          <p:cNvPr id="5" name="Gerade Verbindung mit Pfeil 4"/>
          <p:cNvCxnSpPr/>
          <p:nvPr/>
        </p:nvCxnSpPr>
        <p:spPr>
          <a:xfrm flipH="1">
            <a:off x="3361038" y="1178011"/>
            <a:ext cx="560173" cy="296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Gerade Verbindung mit Pfeil 5"/>
          <p:cNvCxnSpPr/>
          <p:nvPr/>
        </p:nvCxnSpPr>
        <p:spPr>
          <a:xfrm flipH="1">
            <a:off x="4069491" y="2380734"/>
            <a:ext cx="560173" cy="626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/>
          <p:cNvCxnSpPr/>
          <p:nvPr/>
        </p:nvCxnSpPr>
        <p:spPr>
          <a:xfrm flipH="1">
            <a:off x="4555523" y="2693772"/>
            <a:ext cx="2133601" cy="168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/>
          <p:cNvCxnSpPr/>
          <p:nvPr/>
        </p:nvCxnSpPr>
        <p:spPr>
          <a:xfrm flipH="1">
            <a:off x="4629664" y="3515239"/>
            <a:ext cx="2331308" cy="1172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3641124" y="806362"/>
            <a:ext cx="2825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gratings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4069491" y="1982056"/>
            <a:ext cx="198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G0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5852983" y="2295094"/>
            <a:ext cx="2677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G1+G2</a:t>
            </a:r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7072182" y="3286897"/>
            <a:ext cx="2257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all </a:t>
            </a:r>
            <a:r>
              <a:rPr lang="de-DE" dirty="0" err="1" smtClean="0"/>
              <a:t>gratings</a:t>
            </a: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7677665" y="724930"/>
            <a:ext cx="1334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60kV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 smtClean="0"/>
              <a:t>Voltage</a:t>
            </a:r>
            <a:endParaRPr lang="de-DE" dirty="0"/>
          </a:p>
        </p:txBody>
      </p:sp>
      <p:sp>
        <p:nvSpPr>
          <p:cNvPr id="15" name="Datumsplatzhalt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EF1E9-1E32-40F7-88E8-16376220E8D0}" type="datetime1">
              <a:rPr lang="de-DE" smtClean="0"/>
              <a:t>28.09.2015</a:t>
            </a:fld>
            <a:endParaRPr lang="de-DE"/>
          </a:p>
        </p:txBody>
      </p:sp>
      <p:sp>
        <p:nvSpPr>
          <p:cNvPr id="16" name="Fußzeilenplatzhalt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59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cxnSp>
        <p:nvCxnSpPr>
          <p:cNvPr id="6" name="Gerade Verbindung mit Pfeil 5"/>
          <p:cNvCxnSpPr/>
          <p:nvPr/>
        </p:nvCxnSpPr>
        <p:spPr>
          <a:xfrm flipH="1">
            <a:off x="3361038" y="1178011"/>
            <a:ext cx="560173" cy="296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/>
          <p:nvPr/>
        </p:nvCxnSpPr>
        <p:spPr>
          <a:xfrm flipH="1">
            <a:off x="5321643" y="2166551"/>
            <a:ext cx="560173" cy="626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 flipH="1">
            <a:off x="4794421" y="2594919"/>
            <a:ext cx="2133601" cy="168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 flipH="1">
            <a:off x="5321643" y="3581142"/>
            <a:ext cx="2331308" cy="1172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/>
          <p:cNvSpPr txBox="1"/>
          <p:nvPr/>
        </p:nvSpPr>
        <p:spPr>
          <a:xfrm>
            <a:off x="3641124" y="806362"/>
            <a:ext cx="2825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gratings</a:t>
            </a: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4942703" y="1792585"/>
            <a:ext cx="198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G0</a:t>
            </a:r>
            <a:endParaRPr lang="de-DE" dirty="0"/>
          </a:p>
        </p:txBody>
      </p:sp>
      <p:sp>
        <p:nvSpPr>
          <p:cNvPr id="19" name="Textfeld 18"/>
          <p:cNvSpPr txBox="1"/>
          <p:nvPr/>
        </p:nvSpPr>
        <p:spPr>
          <a:xfrm>
            <a:off x="6067167" y="2193752"/>
            <a:ext cx="2677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G1+G2</a:t>
            </a:r>
            <a:endParaRPr lang="de-DE" dirty="0"/>
          </a:p>
        </p:txBody>
      </p:sp>
      <p:sp>
        <p:nvSpPr>
          <p:cNvPr id="22" name="Textfeld 21"/>
          <p:cNvSpPr txBox="1"/>
          <p:nvPr/>
        </p:nvSpPr>
        <p:spPr>
          <a:xfrm>
            <a:off x="7652951" y="3286897"/>
            <a:ext cx="2257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all </a:t>
            </a:r>
            <a:r>
              <a:rPr lang="de-DE" dirty="0" err="1" smtClean="0"/>
              <a:t>gratings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7677665" y="724930"/>
            <a:ext cx="1334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80kV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 smtClean="0"/>
              <a:t>Voltage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D478F-613C-4860-A669-964322ADA637}" type="datetime1">
              <a:rPr lang="de-DE" smtClean="0"/>
              <a:t>28.09.2015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4207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</p:spPr>
      </p:pic>
      <p:sp>
        <p:nvSpPr>
          <p:cNvPr id="5" name="Textfeld 4"/>
          <p:cNvSpPr txBox="1"/>
          <p:nvPr/>
        </p:nvSpPr>
        <p:spPr>
          <a:xfrm>
            <a:off x="6928022" y="1103870"/>
            <a:ext cx="24795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Spectra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gratings</a:t>
            </a:r>
            <a:r>
              <a:rPr lang="de-DE" dirty="0" smtClean="0"/>
              <a:t> in a </a:t>
            </a:r>
            <a:r>
              <a:rPr lang="de-DE" dirty="0" err="1" smtClean="0"/>
              <a:t>distance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meter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green</a:t>
            </a:r>
            <a:r>
              <a:rPr lang="de-DE" dirty="0" smtClean="0"/>
              <a:t> </a:t>
            </a:r>
            <a:r>
              <a:rPr lang="de-DE" dirty="0" err="1" smtClean="0"/>
              <a:t>line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taken</a:t>
            </a:r>
            <a:r>
              <a:rPr lang="de-DE" dirty="0" smtClean="0"/>
              <a:t> at 60kV,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purple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80kV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 smtClean="0"/>
              <a:t>Voltage</a:t>
            </a:r>
            <a:r>
              <a:rPr lang="de-DE" dirty="0" smtClean="0"/>
              <a:t>, </a:t>
            </a:r>
            <a:r>
              <a:rPr lang="de-DE" dirty="0" err="1" smtClean="0"/>
              <a:t>respectively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AA197-FCE1-47AE-9DA4-9220088AF3BE}" type="datetime1">
              <a:rPr lang="de-DE" smtClean="0"/>
              <a:t>28.09.2015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32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3000" y="320675"/>
            <a:ext cx="3000632" cy="1325563"/>
          </a:xfrm>
        </p:spPr>
        <p:txBody>
          <a:bodyPr/>
          <a:lstStyle/>
          <a:p>
            <a:r>
              <a:rPr lang="en-GB" dirty="0" smtClean="0"/>
              <a:t>About Me</a:t>
            </a:r>
            <a:endParaRPr lang="en-GB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22" y="1314878"/>
            <a:ext cx="7546953" cy="5041471"/>
          </a:xfrm>
        </p:spPr>
      </p:pic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9C2C-2DD8-40F3-B1B0-ED12B8FB0ABC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2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1186249" y="1314878"/>
            <a:ext cx="295738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 smtClean="0"/>
          </a:p>
          <a:p>
            <a:r>
              <a:rPr lang="en-GB" dirty="0" smtClean="0"/>
              <a:t>Full name: Markus Josef Baier </a:t>
            </a:r>
          </a:p>
          <a:p>
            <a:endParaRPr lang="en-GB" dirty="0" smtClean="0"/>
          </a:p>
          <a:p>
            <a:r>
              <a:rPr lang="en-GB" dirty="0" smtClean="0"/>
              <a:t>Birthday: 19.03.1991</a:t>
            </a:r>
          </a:p>
          <a:p>
            <a:endParaRPr lang="en-GB" dirty="0" smtClean="0"/>
          </a:p>
          <a:p>
            <a:r>
              <a:rPr lang="en-GB" dirty="0" smtClean="0"/>
              <a:t>School: 2001-2010</a:t>
            </a:r>
          </a:p>
          <a:p>
            <a:r>
              <a:rPr lang="en-GB" dirty="0" err="1" smtClean="0"/>
              <a:t>Musikgymnasium</a:t>
            </a:r>
            <a:r>
              <a:rPr lang="en-GB" dirty="0" smtClean="0"/>
              <a:t> der </a:t>
            </a:r>
            <a:r>
              <a:rPr lang="en-GB" dirty="0" err="1" smtClean="0"/>
              <a:t>Regensburger</a:t>
            </a:r>
            <a:r>
              <a:rPr lang="en-GB" dirty="0" smtClean="0"/>
              <a:t> </a:t>
            </a:r>
            <a:r>
              <a:rPr lang="en-GB" dirty="0" err="1" smtClean="0"/>
              <a:t>Domspatzen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University: </a:t>
            </a:r>
          </a:p>
          <a:p>
            <a:r>
              <a:rPr lang="en-GB" dirty="0" smtClean="0"/>
              <a:t>TU München: 2010-2014 Bachelor of science</a:t>
            </a:r>
          </a:p>
          <a:p>
            <a:endParaRPr lang="en-GB" dirty="0" smtClean="0"/>
          </a:p>
          <a:p>
            <a:r>
              <a:rPr lang="en-GB" dirty="0" smtClean="0"/>
              <a:t>At present:</a:t>
            </a:r>
            <a:endParaRPr lang="en-GB" dirty="0"/>
          </a:p>
          <a:p>
            <a:r>
              <a:rPr lang="en-GB" dirty="0" smtClean="0"/>
              <a:t>Master of science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349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 descr="Spectrum of the two first stepps one time in the middle of the gratings the other time at the outer range." title="Engergy spectra taken with CdTe detector 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0" y="0"/>
            <a:ext cx="12192000" cy="6858000"/>
          </a:xfrm>
        </p:spPr>
      </p:pic>
      <p:sp>
        <p:nvSpPr>
          <p:cNvPr id="5" name="Textfeld 4"/>
          <p:cNvSpPr txBox="1"/>
          <p:nvPr/>
        </p:nvSpPr>
        <p:spPr>
          <a:xfrm>
            <a:off x="7084540" y="774357"/>
            <a:ext cx="26443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Spectra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stepp</a:t>
            </a:r>
          </a:p>
          <a:p>
            <a:r>
              <a:rPr lang="de-DE" dirty="0" smtClean="0"/>
              <a:t>The </a:t>
            </a:r>
            <a:r>
              <a:rPr lang="de-DE" dirty="0" err="1" smtClean="0"/>
              <a:t>green</a:t>
            </a:r>
            <a:r>
              <a:rPr lang="de-DE" dirty="0" smtClean="0"/>
              <a:t> </a:t>
            </a:r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taken</a:t>
            </a:r>
            <a:r>
              <a:rPr lang="de-DE" dirty="0" smtClean="0"/>
              <a:t> at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outer</a:t>
            </a:r>
            <a:r>
              <a:rPr lang="de-DE" dirty="0" smtClean="0"/>
              <a:t> </a:t>
            </a:r>
            <a:r>
              <a:rPr lang="de-DE" dirty="0" err="1" smtClean="0"/>
              <a:t>region</a:t>
            </a:r>
            <a:r>
              <a:rPr lang="de-DE" dirty="0" smtClean="0"/>
              <a:t>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purlpe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middle</a:t>
            </a:r>
            <a:r>
              <a:rPr lang="de-DE" dirty="0" smtClean="0"/>
              <a:t>,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gratings</a:t>
            </a:r>
            <a:r>
              <a:rPr lang="de-DE" dirty="0" smtClean="0"/>
              <a:t> </a:t>
            </a:r>
            <a:r>
              <a:rPr lang="de-DE" dirty="0" err="1" smtClean="0"/>
              <a:t>respectively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C67F-1281-4F54-841C-3DD3A1818FBE}" type="datetime1">
              <a:rPr lang="de-DE" smtClean="0"/>
              <a:t>28.09.2015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00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39357" y="320675"/>
            <a:ext cx="2743200" cy="1325563"/>
          </a:xfrm>
        </p:spPr>
        <p:txBody>
          <a:bodyPr/>
          <a:lstStyle/>
          <a:p>
            <a:r>
              <a:rPr lang="en-GB" dirty="0" smtClean="0"/>
              <a:t>About Me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39357" y="1646238"/>
            <a:ext cx="2743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smtClean="0"/>
              <a:t>Hobbies:</a:t>
            </a:r>
          </a:p>
          <a:p>
            <a:pPr marL="0" indent="0">
              <a:buNone/>
            </a:pPr>
            <a:r>
              <a:rPr lang="en-GB" sz="1800" dirty="0" smtClean="0"/>
              <a:t>Soccer, climbing, singing, swimming, travelling </a:t>
            </a:r>
          </a:p>
          <a:p>
            <a:pPr marL="0" indent="0">
              <a:buNone/>
            </a:pPr>
            <a:endParaRPr lang="en-GB" sz="1800" dirty="0" smtClean="0"/>
          </a:p>
          <a:p>
            <a:pPr marL="0" indent="0">
              <a:buNone/>
            </a:pPr>
            <a:r>
              <a:rPr lang="en-GB" sz="1800" dirty="0" smtClean="0"/>
              <a:t>Favourite Beer</a:t>
            </a:r>
          </a:p>
          <a:p>
            <a:pPr marL="0" indent="0">
              <a:buNone/>
            </a:pPr>
            <a:r>
              <a:rPr lang="en-GB" sz="1800" dirty="0" err="1" smtClean="0"/>
              <a:t>Helles</a:t>
            </a:r>
            <a:r>
              <a:rPr lang="en-GB" sz="1800" dirty="0" smtClean="0"/>
              <a:t>: Fuchsberger</a:t>
            </a:r>
          </a:p>
          <a:p>
            <a:pPr marL="0" indent="0">
              <a:buNone/>
            </a:pPr>
            <a:r>
              <a:rPr lang="en-GB" sz="1800" dirty="0" err="1" smtClean="0"/>
              <a:t>Weizen</a:t>
            </a:r>
            <a:r>
              <a:rPr lang="en-GB" sz="1800" dirty="0" smtClean="0"/>
              <a:t>: Schneider </a:t>
            </a:r>
            <a:r>
              <a:rPr lang="en-GB" sz="1800" dirty="0" err="1" smtClean="0"/>
              <a:t>Weisse</a:t>
            </a:r>
            <a:endParaRPr lang="en-GB" sz="18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3</a:t>
            </a:fld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065" y="3182821"/>
            <a:ext cx="4739927" cy="317352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025" y="271566"/>
            <a:ext cx="3935789" cy="2911255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951" y="523298"/>
            <a:ext cx="2905423" cy="4339488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1962" y="101795"/>
            <a:ext cx="1531744" cy="625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91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43216" y="2350444"/>
            <a:ext cx="9146060" cy="2345124"/>
          </a:xfrm>
        </p:spPr>
        <p:txBody>
          <a:bodyPr>
            <a:noAutofit/>
          </a:bodyPr>
          <a:lstStyle/>
          <a:p>
            <a:r>
              <a:rPr lang="en-GB" sz="3600" dirty="0" smtClean="0"/>
              <a:t>Experimental </a:t>
            </a:r>
            <a:r>
              <a:rPr lang="en-GB" sz="3600" dirty="0"/>
              <a:t>characterization </a:t>
            </a:r>
            <a:r>
              <a:rPr lang="en-GB" sz="3600" dirty="0" smtClean="0"/>
              <a:t>and optimization </a:t>
            </a:r>
            <a:r>
              <a:rPr lang="en-GB" sz="3600" dirty="0"/>
              <a:t>of a </a:t>
            </a:r>
            <a:r>
              <a:rPr lang="en-GB" sz="3600" dirty="0" smtClean="0"/>
              <a:t>high-resolution </a:t>
            </a:r>
            <a:r>
              <a:rPr lang="en-GB" sz="3600" dirty="0"/>
              <a:t>x-ray grating interferometer setup with respect </a:t>
            </a:r>
            <a:r>
              <a:rPr lang="en-GB" sz="3600" dirty="0" smtClean="0"/>
              <a:t>to </a:t>
            </a:r>
            <a:r>
              <a:rPr lang="en-GB" sz="3600" dirty="0"/>
              <a:t>material research.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4</a:t>
            </a:fld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2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838200" y="1295209"/>
            <a:ext cx="4654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Response of the detector for the same source output-intensity but different integration times 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6858448" y="1295208"/>
            <a:ext cx="428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Dependency of the source output-intensity by variation of the input-power</a:t>
            </a:r>
            <a:endParaRPr lang="en-GB" dirty="0"/>
          </a:p>
        </p:txBody>
      </p:sp>
      <p:pic>
        <p:nvPicPr>
          <p:cNvPr id="3" name="Inhaltsplatzhalter 2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08" y="1964490"/>
            <a:ext cx="5825324" cy="4368993"/>
          </a:xfr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16" y="1964491"/>
            <a:ext cx="5825324" cy="4368993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2207740" y="263611"/>
            <a:ext cx="82131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Stability measurements of detector and source</a:t>
            </a:r>
            <a:endParaRPr lang="en-GB" sz="3200" dirty="0"/>
          </a:p>
        </p:txBody>
      </p:sp>
      <p:sp>
        <p:nvSpPr>
          <p:cNvPr id="13" name="Datumsplatzhalt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7E03-9581-46DC-A723-19BAE44D2A56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5" name="Foliennummernplatzhalt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5</a:t>
            </a:fld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468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779374" y="198179"/>
            <a:ext cx="9751691" cy="937602"/>
          </a:xfrm>
        </p:spPr>
        <p:txBody>
          <a:bodyPr>
            <a:noAutofit/>
          </a:bodyPr>
          <a:lstStyle/>
          <a:p>
            <a:r>
              <a:rPr lang="en-GB" sz="3200" dirty="0" smtClean="0">
                <a:latin typeface="+mn-lt"/>
              </a:rPr>
              <a:t>Long-period output-intensity and visibility measurement</a:t>
            </a:r>
            <a:endParaRPr lang="en-GB" sz="3200" dirty="0">
              <a:latin typeface="+mn-lt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75" y="2100648"/>
            <a:ext cx="5612027" cy="4255701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701" y="2100648"/>
            <a:ext cx="5612027" cy="4255702"/>
          </a:xfrm>
          <a:prstGeom prst="rect">
            <a:avLst/>
          </a:prstGeom>
        </p:spPr>
      </p:pic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E46F7-665B-447E-9C76-F03FFBFA4566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>
                <a:solidFill>
                  <a:schemeClr val="bg1"/>
                </a:solidFill>
              </a:rPr>
              <a:t>Markus Baier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6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222288" y="1392194"/>
            <a:ext cx="3888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Mean intensity measurement over a time period of two days</a:t>
            </a:r>
            <a:endParaRPr lang="en-GB" dirty="0"/>
          </a:p>
        </p:txBody>
      </p:sp>
      <p:sp>
        <p:nvSpPr>
          <p:cNvPr id="17" name="Textfeld 16"/>
          <p:cNvSpPr txBox="1"/>
          <p:nvPr/>
        </p:nvSpPr>
        <p:spPr>
          <a:xfrm>
            <a:off x="6975388" y="1392193"/>
            <a:ext cx="3980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Change of visibility during a time period of two days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2773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9977" y="336250"/>
            <a:ext cx="10515600" cy="714032"/>
          </a:xfrm>
        </p:spPr>
        <p:txBody>
          <a:bodyPr>
            <a:normAutofit/>
          </a:bodyPr>
          <a:lstStyle/>
          <a:p>
            <a:r>
              <a:rPr lang="de-DE" sz="3200" dirty="0" err="1" smtClean="0">
                <a:latin typeface="+mn-lt"/>
              </a:rPr>
              <a:t>Detector</a:t>
            </a:r>
            <a:r>
              <a:rPr lang="de-DE" sz="3200" dirty="0" smtClean="0">
                <a:latin typeface="+mn-lt"/>
              </a:rPr>
              <a:t> PSF </a:t>
            </a:r>
            <a:r>
              <a:rPr lang="de-DE" sz="3200" dirty="0" err="1" smtClean="0">
                <a:latin typeface="+mn-lt"/>
              </a:rPr>
              <a:t>for</a:t>
            </a:r>
            <a:r>
              <a:rPr lang="de-DE" sz="3200" dirty="0" smtClean="0">
                <a:latin typeface="+mn-lt"/>
              </a:rPr>
              <a:t> </a:t>
            </a:r>
            <a:r>
              <a:rPr lang="de-DE" sz="3200" dirty="0" err="1" smtClean="0">
                <a:latin typeface="+mn-lt"/>
              </a:rPr>
              <a:t>vertical</a:t>
            </a:r>
            <a:r>
              <a:rPr lang="de-DE" sz="3200" dirty="0" smtClean="0">
                <a:latin typeface="+mn-lt"/>
              </a:rPr>
              <a:t> </a:t>
            </a:r>
            <a:r>
              <a:rPr lang="de-DE" sz="3200" dirty="0" err="1" smtClean="0">
                <a:latin typeface="+mn-lt"/>
              </a:rPr>
              <a:t>and</a:t>
            </a:r>
            <a:r>
              <a:rPr lang="de-DE" sz="3200" dirty="0" smtClean="0">
                <a:latin typeface="+mn-lt"/>
              </a:rPr>
              <a:t> horizontal </a:t>
            </a:r>
            <a:r>
              <a:rPr lang="de-DE" sz="3200" dirty="0" err="1" smtClean="0">
                <a:latin typeface="+mn-lt"/>
              </a:rPr>
              <a:t>direction</a:t>
            </a:r>
            <a:endParaRPr lang="de-DE" sz="3200" dirty="0">
              <a:latin typeface="+mn-lt"/>
            </a:endParaRPr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81B4-252E-4E21-A60D-2AD4DC1B7A18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7</a:t>
            </a:fld>
            <a:endParaRPr lang="de-DE">
              <a:solidFill>
                <a:schemeClr val="bg1"/>
              </a:solidFill>
            </a:endParaRPr>
          </a:p>
        </p:txBody>
      </p:sp>
      <p:pic>
        <p:nvPicPr>
          <p:cNvPr id="14" name="Inhaltsplatzhalt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754" y="2172749"/>
            <a:ext cx="9597820" cy="4183601"/>
          </a:xfrm>
        </p:spPr>
      </p:pic>
      <p:sp>
        <p:nvSpPr>
          <p:cNvPr id="15" name="Textfeld 14"/>
          <p:cNvSpPr txBox="1"/>
          <p:nvPr/>
        </p:nvSpPr>
        <p:spPr>
          <a:xfrm>
            <a:off x="2209800" y="1720273"/>
            <a:ext cx="9001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PSF of the detector for different powers for both vertical and horizontal axis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7488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84457" y="259248"/>
            <a:ext cx="8835190" cy="104978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+mn-lt"/>
              </a:rPr>
              <a:t>Measurement of the source size using a knife edge</a:t>
            </a:r>
            <a:endParaRPr lang="en-GB" sz="3200" dirty="0">
              <a:latin typeface="+mn-lt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8</a:t>
            </a:fld>
            <a:endParaRPr lang="de-DE">
              <a:solidFill>
                <a:schemeClr val="bg1"/>
              </a:solidFill>
            </a:endParaRPr>
          </a:p>
        </p:txBody>
      </p:sp>
      <p:pic>
        <p:nvPicPr>
          <p:cNvPr id="15" name="Inhaltsplatzhalter 1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9" y="2218071"/>
            <a:ext cx="5330863" cy="4185042"/>
          </a:xfrm>
        </p:spPr>
      </p:pic>
      <p:sp>
        <p:nvSpPr>
          <p:cNvPr id="17" name="Textfeld 16"/>
          <p:cNvSpPr txBox="1"/>
          <p:nvPr/>
        </p:nvSpPr>
        <p:spPr>
          <a:xfrm>
            <a:off x="713803" y="1341504"/>
            <a:ext cx="50069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Top: Data and edge fits for different magnifications</a:t>
            </a:r>
          </a:p>
          <a:p>
            <a:r>
              <a:rPr lang="en-GB" dirty="0" smtClean="0"/>
              <a:t>Bottom: Gaussian fits for the corresponding edge fits above  </a:t>
            </a:r>
            <a:endParaRPr lang="en-GB" dirty="0"/>
          </a:p>
        </p:txBody>
      </p:sp>
      <p:sp>
        <p:nvSpPr>
          <p:cNvPr id="18" name="Textfeld 17"/>
          <p:cNvSpPr txBox="1"/>
          <p:nvPr/>
        </p:nvSpPr>
        <p:spPr>
          <a:xfrm>
            <a:off x="6202052" y="1341504"/>
            <a:ext cx="5242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Diagonal spot sizes for different input-powers at 60 </a:t>
            </a:r>
            <a:r>
              <a:rPr lang="en-GB" dirty="0" err="1" smtClean="0"/>
              <a:t>kVp</a:t>
            </a:r>
            <a:r>
              <a:rPr lang="en-GB" dirty="0" smtClean="0"/>
              <a:t> and different </a:t>
            </a:r>
            <a:r>
              <a:rPr lang="en-GB" dirty="0" err="1" smtClean="0"/>
              <a:t>magnificaitions</a:t>
            </a:r>
            <a:endParaRPr lang="en-GB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996" y="2218071"/>
            <a:ext cx="5535946" cy="418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709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84457" y="259248"/>
            <a:ext cx="8835190" cy="104978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+mn-lt"/>
              </a:rPr>
              <a:t>Measurement of the source size using a knife edge</a:t>
            </a:r>
            <a:endParaRPr lang="en-GB" sz="3200" dirty="0">
              <a:latin typeface="+mn-lt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9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566497" y="1312628"/>
            <a:ext cx="5006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Vertical spot sizes for different input-powers  at 60 </a:t>
            </a:r>
            <a:r>
              <a:rPr lang="en-GB" dirty="0" err="1" smtClean="0"/>
              <a:t>kVp</a:t>
            </a:r>
            <a:r>
              <a:rPr lang="en-GB" dirty="0" smtClean="0"/>
              <a:t> and different magnifications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6470212" y="1312628"/>
            <a:ext cx="5242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Horizontal </a:t>
            </a:r>
            <a:r>
              <a:rPr lang="en-GB" dirty="0"/>
              <a:t>spot sizes for different input-powers  at 60 </a:t>
            </a:r>
            <a:r>
              <a:rPr lang="en-GB" dirty="0" err="1"/>
              <a:t>kVp</a:t>
            </a:r>
            <a:r>
              <a:rPr lang="en-GB" dirty="0"/>
              <a:t> and different magnifications</a:t>
            </a: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61" y="2051094"/>
            <a:ext cx="5617494" cy="4213121"/>
          </a:xfr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655" y="2051094"/>
            <a:ext cx="5617494" cy="4213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92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650</Words>
  <Application>Microsoft Office PowerPoint</Application>
  <PresentationFormat>Breitbild</PresentationFormat>
  <Paragraphs>142</Paragraphs>
  <Slides>20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Discussion talk at the seminar days 2015</vt:lpstr>
      <vt:lpstr>About Me</vt:lpstr>
      <vt:lpstr>About Me</vt:lpstr>
      <vt:lpstr>Experimental characterization and optimization of a high-resolution x-ray grating interferometer setup with respect to material research. </vt:lpstr>
      <vt:lpstr>PowerPoint-Präsentation</vt:lpstr>
      <vt:lpstr>Long-period output-intensity and visibility measurement</vt:lpstr>
      <vt:lpstr>Detector PSF for vertical and horizontal direction</vt:lpstr>
      <vt:lpstr>Measurement of the source size using a knife edge</vt:lpstr>
      <vt:lpstr>Measurement of the source size using a knife edge</vt:lpstr>
      <vt:lpstr>Measurement of the source size using a resolution target</vt:lpstr>
      <vt:lpstr>Measurement of the source spectrum for different energies</vt:lpstr>
      <vt:lpstr>Energy resolved stepping and energy visibility map </vt:lpstr>
      <vt:lpstr>Further results </vt:lpstr>
      <vt:lpstr>Stepping with the source deflection coils</vt:lpstr>
      <vt:lpstr>Further results </vt:lpstr>
      <vt:lpstr>Thank you for you attention! 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Markus Baier</dc:creator>
  <cp:lastModifiedBy>Markus Baier</cp:lastModifiedBy>
  <cp:revision>41</cp:revision>
  <dcterms:created xsi:type="dcterms:W3CDTF">2015-05-20T21:53:21Z</dcterms:created>
  <dcterms:modified xsi:type="dcterms:W3CDTF">2015-09-28T22:57:53Z</dcterms:modified>
</cp:coreProperties>
</file>

<file path=docProps/thumbnail.jpeg>
</file>